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Ar</a:t>
            </a:r>
            <a:r>
              <a:rPr lang="en-US" sz="3200" dirty="0"/>
              <a:t> </a:t>
            </a:r>
            <a:r>
              <a:rPr lang="en-US" sz="3200" dirty="0" err="1"/>
              <a:t>esi</a:t>
            </a:r>
            <a:r>
              <a:rPr lang="en-US" sz="3200" dirty="0"/>
              <a:t> </a:t>
            </a:r>
            <a:r>
              <a:rPr lang="en-US" sz="3200" dirty="0" err="1"/>
              <a:t>patyr</a:t>
            </a:r>
            <a:r>
              <a:rPr lang="lt-LT" sz="3200" dirty="0" err="1"/>
              <a:t>ęs</a:t>
            </a:r>
            <a:r>
              <a:rPr lang="lt-LT" sz="3200" baseline="0" dirty="0"/>
              <a:t> smurtą prieš save gimnazijoje?</a:t>
            </a:r>
            <a:endParaRPr lang="en-US" sz="3200" dirty="0"/>
          </a:p>
        </c:rich>
      </c:tx>
      <c:layout/>
    </c:title>
    <c:view3D>
      <c:rAngAx val="1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1078960409669055E-2"/>
                  <c:y val="3.0181967477529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7213745572013309"/>
                  <c:y val="-6.15947447909793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Lapas1!$A$3:$A$4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Lapas1!$B$3:$B$4</c:f>
              <c:numCache>
                <c:formatCode>General</c:formatCode>
                <c:ptCount val="2"/>
                <c:pt idx="0">
                  <c:v>38</c:v>
                </c:pt>
                <c:pt idx="1">
                  <c:v>78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lt-LT" sz="2400" dirty="0"/>
              <a:t>Kokio pobūdžio smurtą patyrei?</a:t>
            </a:r>
            <a:endParaRPr lang="en-US" sz="24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Lapas2!$A$3:$A$6</c:f>
              <c:strCache>
                <c:ptCount val="4"/>
                <c:pt idx="0">
                  <c:v>Patyčios</c:v>
                </c:pt>
                <c:pt idx="1">
                  <c:v>Stumdymas</c:v>
                </c:pt>
                <c:pt idx="2">
                  <c:v>Grasinimas</c:v>
                </c:pt>
                <c:pt idx="3">
                  <c:v>Mušimas</c:v>
                </c:pt>
              </c:strCache>
            </c:strRef>
          </c:cat>
          <c:val>
            <c:numRef>
              <c:f>Lapas2!$B$3:$B$6</c:f>
              <c:numCache>
                <c:formatCode>General</c:formatCode>
                <c:ptCount val="4"/>
                <c:pt idx="0">
                  <c:v>32</c:v>
                </c:pt>
                <c:pt idx="1">
                  <c:v>17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lt-LT" sz="2800"/>
              <a:t>Kaip</a:t>
            </a:r>
            <a:r>
              <a:rPr lang="lt-LT" sz="2800" baseline="0"/>
              <a:t> manai, ar reikia pranešti suaugusiam apie  matytą/patirtą smurtą?</a:t>
            </a:r>
            <a:endParaRPr lang="en-US" sz="28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CatName val="1"/>
            <c:showPercent val="1"/>
          </c:dLbls>
          <c:cat>
            <c:strRef>
              <c:f>Lapas3!$A$3:$A$4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Lapas3!$B$3:$B$4</c:f>
              <c:numCache>
                <c:formatCode>General</c:formatCode>
                <c:ptCount val="2"/>
                <c:pt idx="0">
                  <c:v>107</c:v>
                </c:pt>
                <c:pt idx="1">
                  <c:v>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lt-LT" sz="2800"/>
              <a:t>Ar esi pastebėjęs, jog kiti mokiniai smurtauja vieni kitų</a:t>
            </a:r>
            <a:r>
              <a:rPr lang="lt-LT" sz="2800" baseline="0"/>
              <a:t> atžvilgiu?</a:t>
            </a:r>
            <a:endParaRPr lang="en-US" sz="280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861111111111108E-2"/>
          <c:y val="0.34787292213473375"/>
          <c:w val="0.81388888888888966"/>
          <c:h val="0.55865230387868181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Lapas4!$A$4:$A$5</c:f>
              <c:strCache>
                <c:ptCount val="2"/>
                <c:pt idx="0">
                  <c:v>Taip </c:v>
                </c:pt>
                <c:pt idx="1">
                  <c:v>Ne</c:v>
                </c:pt>
              </c:strCache>
            </c:strRef>
          </c:cat>
          <c:val>
            <c:numRef>
              <c:f>Lapas4!$B$4:$B$5</c:f>
              <c:numCache>
                <c:formatCode>General</c:formatCode>
                <c:ptCount val="2"/>
                <c:pt idx="0">
                  <c:v>84</c:v>
                </c:pt>
                <c:pt idx="1">
                  <c:v>32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lt-LT" sz="2800" dirty="0"/>
              <a:t>Kokio pobūdžio smurtą esi matęs </a:t>
            </a:r>
            <a:r>
              <a:rPr lang="lt-LT" sz="2800" dirty="0" smtClean="0"/>
              <a:t>gimnazijoje</a:t>
            </a:r>
            <a:r>
              <a:rPr lang="en-US" sz="2800" dirty="0" smtClean="0"/>
              <a:t>?</a:t>
            </a:r>
            <a:endParaRPr lang="en-US" sz="2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Lapas5!$A$3:$A$6</c:f>
              <c:strCache>
                <c:ptCount val="4"/>
                <c:pt idx="0">
                  <c:v>Patyčios</c:v>
                </c:pt>
                <c:pt idx="1">
                  <c:v>Stumdymas</c:v>
                </c:pt>
                <c:pt idx="2">
                  <c:v>Grasinimas</c:v>
                </c:pt>
                <c:pt idx="3">
                  <c:v>Mušimas</c:v>
                </c:pt>
              </c:strCache>
            </c:strRef>
          </c:cat>
          <c:val>
            <c:numRef>
              <c:f>Lapas5!$B$3:$B$6</c:f>
              <c:numCache>
                <c:formatCode>General</c:formatCode>
                <c:ptCount val="4"/>
                <c:pt idx="0">
                  <c:v>91</c:v>
                </c:pt>
                <c:pt idx="1">
                  <c:v>77</c:v>
                </c:pt>
                <c:pt idx="2">
                  <c:v>33</c:v>
                </c:pt>
                <c:pt idx="3">
                  <c:v>43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lt-LT" dirty="0"/>
              <a:t>Kaip dažnai esi patyręs smurtą?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Lapas6!$A$3:$A$7</c:f>
              <c:strCache>
                <c:ptCount val="5"/>
                <c:pt idx="0">
                  <c:v>Kartą per savaitę</c:v>
                </c:pt>
                <c:pt idx="1">
                  <c:v>Keletą kartų per savaitę</c:v>
                </c:pt>
                <c:pt idx="2">
                  <c:v>Kartą per mėnesį</c:v>
                </c:pt>
                <c:pt idx="3">
                  <c:v>Keletą kartų per mėnesį</c:v>
                </c:pt>
                <c:pt idx="4">
                  <c:v>Būna įvairiai</c:v>
                </c:pt>
              </c:strCache>
            </c:strRef>
          </c:cat>
          <c:val>
            <c:numRef>
              <c:f>Lapas6!$B$3:$B$7</c:f>
              <c:numCache>
                <c:formatCode>0%</c:formatCode>
                <c:ptCount val="5"/>
                <c:pt idx="0">
                  <c:v>0.16</c:v>
                </c:pt>
                <c:pt idx="1">
                  <c:v>3.4000000000000002E-2</c:v>
                </c:pt>
                <c:pt idx="2">
                  <c:v>0.14600000000000013</c:v>
                </c:pt>
                <c:pt idx="3">
                  <c:v>0</c:v>
                </c:pt>
                <c:pt idx="4">
                  <c:v>0.6550000000000008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59500800"/>
        <c:axId val="61878272"/>
        <c:axId val="0"/>
      </c:bar3DChart>
      <c:catAx>
        <c:axId val="59500800"/>
        <c:scaling>
          <c:orientation val="minMax"/>
        </c:scaling>
        <c:axPos val="b"/>
        <c:majorTickMark val="none"/>
        <c:tickLblPos val="nextTo"/>
        <c:crossAx val="61878272"/>
        <c:crosses val="autoZero"/>
        <c:auto val="1"/>
        <c:lblAlgn val="ctr"/>
        <c:lblOffset val="100"/>
      </c:catAx>
      <c:valAx>
        <c:axId val="61878272"/>
        <c:scaling>
          <c:orientation val="minMax"/>
        </c:scaling>
        <c:delete val="1"/>
        <c:axPos val="l"/>
        <c:numFmt formatCode="0%" sourceLinked="1"/>
        <c:tickLblPos val="nextTo"/>
        <c:crossAx val="59500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lt-LT" sz="2400" dirty="0"/>
              <a:t>Kaip dažnai esi matęs smurtą </a:t>
            </a:r>
            <a:r>
              <a:rPr lang="lt-LT" sz="2400" dirty="0" smtClean="0"/>
              <a:t>gimnazijoje</a:t>
            </a:r>
            <a:r>
              <a:rPr lang="en-US" sz="2400" dirty="0" smtClean="0"/>
              <a:t>?</a:t>
            </a:r>
            <a:endParaRPr lang="en-US" sz="24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Lapas7!$A$3:$A$7</c:f>
              <c:strCache>
                <c:ptCount val="5"/>
                <c:pt idx="0">
                  <c:v>Kartą per savaitę</c:v>
                </c:pt>
                <c:pt idx="1">
                  <c:v>Keletą kartų per savaitę</c:v>
                </c:pt>
                <c:pt idx="2">
                  <c:v>Kartą per mėnesį</c:v>
                </c:pt>
                <c:pt idx="3">
                  <c:v>Keletą kartų per mėnesį</c:v>
                </c:pt>
                <c:pt idx="4">
                  <c:v>Būna įvairiai</c:v>
                </c:pt>
              </c:strCache>
            </c:strRef>
          </c:cat>
          <c:val>
            <c:numRef>
              <c:f>Lapas7!$B$3:$B$7</c:f>
              <c:numCache>
                <c:formatCode>0%</c:formatCode>
                <c:ptCount val="5"/>
                <c:pt idx="0">
                  <c:v>0.16300000000000001</c:v>
                </c:pt>
                <c:pt idx="1">
                  <c:v>0.112</c:v>
                </c:pt>
                <c:pt idx="2">
                  <c:v>9.4000000000000028E-2</c:v>
                </c:pt>
                <c:pt idx="3">
                  <c:v>5.1000000000000004E-2</c:v>
                </c:pt>
                <c:pt idx="4">
                  <c:v>0.57700000000000051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61899136"/>
        <c:axId val="61900672"/>
        <c:axId val="0"/>
      </c:bar3DChart>
      <c:catAx>
        <c:axId val="61899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900672"/>
        <c:crosses val="autoZero"/>
        <c:auto val="1"/>
        <c:lblAlgn val="ctr"/>
        <c:lblOffset val="100"/>
      </c:catAx>
      <c:valAx>
        <c:axId val="61900672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189913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8848-5841-45D5-A030-DC1EA156642C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F371-FF37-4590-A391-88C00001B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Rietavo Lauryno Ivinskio </a:t>
            </a:r>
            <a:endParaRPr lang="en-US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500166" y="1714488"/>
            <a:ext cx="6400800" cy="4429156"/>
          </a:xfrm>
        </p:spPr>
        <p:txBody>
          <a:bodyPr>
            <a:normAutofit/>
          </a:bodyPr>
          <a:lstStyle/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Smurtas, jo rūšys ir paplitimas gimnazijoje.</a:t>
            </a:r>
          </a:p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Mokinių požiūris.</a:t>
            </a:r>
          </a:p>
          <a:p>
            <a:endParaRPr lang="lt-L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Parengė psichologė Loreta </a:t>
            </a:r>
            <a:r>
              <a:rPr lang="lt-LT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Vaškelytė-Lukoševičienė</a:t>
            </a:r>
            <a:endParaRPr lang="lt-LT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Rietavas</a:t>
            </a:r>
          </a:p>
          <a:p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m. gruodis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714348" y="428604"/>
          <a:ext cx="800105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Mokinių atsakymai į klausimą </a:t>
            </a:r>
            <a:br>
              <a:rPr lang="lt-LT" dirty="0" smtClean="0"/>
            </a:br>
            <a:r>
              <a:rPr lang="lt-LT" dirty="0" smtClean="0"/>
              <a:t>„Kam </a:t>
            </a:r>
            <a:r>
              <a:rPr lang="lt-LT" dirty="0" smtClean="0"/>
              <a:t>praneštumėte apie smurtą?”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lt-LT" dirty="0" smtClean="0"/>
              <a:t>Dažniausiai pasikartojantys atsakymai: mokytojams, tėvams, socialinei pedagogei, psichologei, suaugusiam.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12, 6 proc. respondentų nenurodė, kam praneštų apie matytą ar patirtą smurtą.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lt-LT" dirty="0" err="1" smtClean="0"/>
              <a:t>švados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Gimnazijoje</a:t>
            </a:r>
            <a:r>
              <a:rPr lang="en-US" sz="3000" dirty="0" smtClean="0"/>
              <a:t> </a:t>
            </a:r>
            <a:r>
              <a:rPr lang="en-US" sz="3000" dirty="0" err="1" smtClean="0"/>
              <a:t>nei</a:t>
            </a:r>
            <a:r>
              <a:rPr lang="lt-LT" sz="3000" dirty="0" err="1" smtClean="0"/>
              <a:t>švengiame</a:t>
            </a:r>
            <a:r>
              <a:rPr lang="lt-LT" sz="3000" dirty="0" smtClean="0"/>
              <a:t> smurto atvejų. 33 proc. apklausoje dalyvavusių mokinių nurodė, jog yra patyrę smurtą, o 72 proc. respondentų teigia, kad yra matę smurto atvejų gimnazijoje.</a:t>
            </a:r>
          </a:p>
          <a:p>
            <a:r>
              <a:rPr lang="lt-LT" sz="3000" dirty="0" smtClean="0"/>
              <a:t>Dažniausiai pasitaikanti smurto rūšis – patyčios.</a:t>
            </a:r>
          </a:p>
          <a:p>
            <a:r>
              <a:rPr lang="lt-LT" sz="3000" dirty="0" smtClean="0"/>
              <a:t>Daugelis mokinių mano, kad apie patirtą/ matytą smurtą reikia pranešti suaugusiam (92,4 proc.), tai rodo, jog mokinių sąmoningumas, netolerancija smurtui bei pasitikėjimas suaugusiais didėja.</a:t>
            </a:r>
          </a:p>
          <a:p>
            <a:r>
              <a:rPr lang="lt-LT" sz="3000" dirty="0" smtClean="0"/>
              <a:t>Tęsti švietėjišką veiklą ir skleisti smurto netoleravimo nuostatą.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714348" y="2500306"/>
            <a:ext cx="7772400" cy="1362075"/>
          </a:xfrm>
        </p:spPr>
        <p:txBody>
          <a:bodyPr>
            <a:noAutofit/>
          </a:bodyPr>
          <a:lstStyle/>
          <a:p>
            <a:r>
              <a:rPr lang="lt-LT" sz="2800" dirty="0" smtClean="0"/>
              <a:t>Uždaviniai</a:t>
            </a:r>
            <a:br>
              <a:rPr lang="lt-LT" sz="2800" dirty="0" smtClean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1.  Apklausti 5-8, I-IV klasių mokinius.</a:t>
            </a:r>
            <a:br>
              <a:rPr lang="lt-LT" sz="2800" dirty="0" smtClean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2. Surinkti ir išanalizuoti apklausos duomenis.</a:t>
            </a:r>
            <a:br>
              <a:rPr lang="lt-LT" sz="2800" dirty="0" smtClean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3. Rezultatus pateikti gimnazijos bendruomenei.</a:t>
            </a:r>
            <a:br>
              <a:rPr lang="lt-LT" sz="2800" dirty="0" smtClean="0"/>
            </a:br>
            <a:endParaRPr lang="en-US" sz="280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714348" y="71435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solidFill>
                  <a:schemeClr val="tx1"/>
                </a:solidFill>
              </a:rPr>
              <a:t>Tikslas</a:t>
            </a:r>
            <a:r>
              <a:rPr lang="lt-LT" sz="3200" b="1" dirty="0" smtClean="0">
                <a:solidFill>
                  <a:schemeClr val="tx1"/>
                </a:solidFill>
              </a:rPr>
              <a:t>. </a:t>
            </a:r>
            <a:r>
              <a:rPr lang="lt-LT" sz="3200" dirty="0" smtClean="0">
                <a:solidFill>
                  <a:schemeClr val="tx1"/>
                </a:solidFill>
              </a:rPr>
              <a:t>Išsiaiškinti pasireiškiančio smurto rūšis bei dažnį gimnazijoje.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Metodika </a:t>
            </a:r>
            <a:endParaRPr lang="en-US" dirty="0"/>
          </a:p>
        </p:txBody>
      </p:sp>
      <p:sp>
        <p:nvSpPr>
          <p:cNvPr id="3" name="Stačiakampis 2"/>
          <p:cNvSpPr/>
          <p:nvPr/>
        </p:nvSpPr>
        <p:spPr>
          <a:xfrm>
            <a:off x="785786" y="1357298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lt-LT" sz="3600" dirty="0" smtClean="0"/>
              <a:t>Apklausai</a:t>
            </a:r>
            <a:r>
              <a:rPr lang="en-US" sz="3600" dirty="0" smtClean="0"/>
              <a:t> </a:t>
            </a:r>
            <a:r>
              <a:rPr lang="en-US" sz="3600" dirty="0" err="1" smtClean="0"/>
              <a:t>atlikti</a:t>
            </a:r>
            <a:r>
              <a:rPr lang="en-US" sz="3600" dirty="0" smtClean="0"/>
              <a:t> </a:t>
            </a:r>
            <a:r>
              <a:rPr lang="en-US" sz="3600" dirty="0" err="1" smtClean="0"/>
              <a:t>parengta</a:t>
            </a:r>
            <a:r>
              <a:rPr lang="en-US" sz="3600" dirty="0" smtClean="0"/>
              <a:t> </a:t>
            </a:r>
            <a:r>
              <a:rPr lang="lt-LT" sz="3600" dirty="0" smtClean="0"/>
              <a:t>anoniminė </a:t>
            </a:r>
            <a:r>
              <a:rPr lang="en-US" sz="3600" dirty="0" err="1" smtClean="0"/>
              <a:t>anketa</a:t>
            </a:r>
            <a:r>
              <a:rPr lang="en-US" sz="3600" dirty="0" smtClean="0"/>
              <a:t>, </a:t>
            </a:r>
            <a:r>
              <a:rPr lang="en-US" sz="3600" dirty="0" err="1" smtClean="0"/>
              <a:t>kurią</a:t>
            </a:r>
            <a:r>
              <a:rPr lang="en-US" sz="3600" dirty="0" smtClean="0"/>
              <a:t> </a:t>
            </a:r>
            <a:r>
              <a:rPr lang="en-US" sz="3600" dirty="0" err="1" smtClean="0"/>
              <a:t>sudaro</a:t>
            </a:r>
            <a:r>
              <a:rPr lang="en-US" sz="3600" dirty="0" smtClean="0"/>
              <a:t> </a:t>
            </a:r>
            <a:r>
              <a:rPr lang="lt-LT" sz="3600" dirty="0" smtClean="0"/>
              <a:t>8 uždaro tipo klausimai ir 1 atviro tipo</a:t>
            </a:r>
            <a:r>
              <a:rPr lang="en-US" sz="3600" dirty="0" smtClean="0"/>
              <a:t> </a:t>
            </a:r>
            <a:r>
              <a:rPr lang="en-US" sz="3600" dirty="0" err="1" smtClean="0"/>
              <a:t>klausimas</a:t>
            </a:r>
            <a:r>
              <a:rPr lang="lt-LT" sz="3600" dirty="0" smtClean="0"/>
              <a:t>.  Anketą p</a:t>
            </a:r>
            <a:r>
              <a:rPr lang="en-US" sz="3600" dirty="0" err="1" smtClean="0"/>
              <a:t>areng</a:t>
            </a:r>
            <a:r>
              <a:rPr lang="lt-LT" sz="3600" dirty="0" smtClean="0"/>
              <a:t>ė</a:t>
            </a:r>
            <a:r>
              <a:rPr lang="en-US" sz="3600" dirty="0" smtClean="0"/>
              <a:t> </a:t>
            </a:r>
            <a:r>
              <a:rPr lang="lt-LT" sz="3600" dirty="0" smtClean="0"/>
              <a:t>gimnazijos psichologė.</a:t>
            </a:r>
          </a:p>
          <a:p>
            <a:pPr marL="514350" indent="-514350">
              <a:buAutoNum type="arabicPeriod"/>
            </a:pPr>
            <a:r>
              <a:rPr lang="lt-LT" sz="3600" dirty="0" smtClean="0"/>
              <a:t>Apklausa suformuota elektroniniame dienyne TAMO.</a:t>
            </a:r>
          </a:p>
          <a:p>
            <a:pPr marL="514350" indent="-514350">
              <a:buAutoNum type="arabicPeriod"/>
            </a:pPr>
            <a:r>
              <a:rPr lang="lt-LT" sz="3600" dirty="0" smtClean="0"/>
              <a:t>Į klausimus atsakė savanoriai 5-8, I-IV klasių mokiniai. Apklausoje </a:t>
            </a:r>
            <a:r>
              <a:rPr lang="en-US" sz="3600" dirty="0" err="1" smtClean="0"/>
              <a:t>dalyvavo</a:t>
            </a:r>
            <a:r>
              <a:rPr lang="en-US" sz="3600" dirty="0" smtClean="0"/>
              <a:t> 119 </a:t>
            </a:r>
            <a:r>
              <a:rPr lang="en-US" sz="3600" dirty="0" err="1" smtClean="0"/>
              <a:t>mokini</a:t>
            </a:r>
            <a:r>
              <a:rPr lang="lt-LT" sz="3600" dirty="0" smtClean="0"/>
              <a:t>ų.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214282" y="285728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357158" y="428604"/>
          <a:ext cx="8377270" cy="600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285720" y="357166"/>
          <a:ext cx="8572560" cy="607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428596" y="285728"/>
          <a:ext cx="842968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500034" y="428604"/>
          <a:ext cx="828680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428596" y="357166"/>
          <a:ext cx="821537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258</Words>
  <Application>Microsoft Office PowerPoint</Application>
  <PresentationFormat>Demonstracija ekrane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Office tema</vt:lpstr>
      <vt:lpstr>Rietavo Lauryno Ivinskio </vt:lpstr>
      <vt:lpstr>Uždaviniai  1.  Apklausti 5-8, I-IV klasių mokinius.  2. Surinkti ir išanalizuoti apklausos duomenis.  3. Rezultatus pateikti gimnazijos bendruomenei. </vt:lpstr>
      <vt:lpstr>Metodika 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Mokinių atsakymai į klausimą  „Kam praneštumėte apie smurtą?”</vt:lpstr>
      <vt:lpstr>Išvados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</dc:creator>
  <cp:lastModifiedBy>Vartotojas</cp:lastModifiedBy>
  <cp:revision>14</cp:revision>
  <dcterms:created xsi:type="dcterms:W3CDTF">2017-11-30T11:28:28Z</dcterms:created>
  <dcterms:modified xsi:type="dcterms:W3CDTF">2017-12-15T12:08:27Z</dcterms:modified>
</cp:coreProperties>
</file>